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4" d="100"/>
          <a:sy n="144" d="100"/>
        </p:scale>
        <p:origin x="-1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5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5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9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5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6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5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5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85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3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7A883-61AC-8D4C-8F3E-74182AAC4A48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F91A-C427-7343-AC1C-3CBB69D5C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andsteiner@Utexa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&amp; Post- Work Surveys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/>
              <a:t>Purpose</a:t>
            </a:r>
            <a:r>
              <a:rPr lang="en-US" sz="2000" dirty="0" smtClean="0"/>
              <a:t>: Create and </a:t>
            </a:r>
            <a:r>
              <a:rPr lang="en-US" sz="2000" dirty="0" smtClean="0"/>
              <a:t>maintain a work environment free from unnecessary radiation exposure by utilizing</a:t>
            </a:r>
            <a:r>
              <a:rPr lang="en-US" sz="2000" dirty="0"/>
              <a:t> </a:t>
            </a:r>
            <a:r>
              <a:rPr lang="en-US" sz="2000" dirty="0" smtClean="0"/>
              <a:t>a</a:t>
            </a:r>
            <a:r>
              <a:rPr lang="en-US" sz="2000" dirty="0" smtClean="0"/>
              <a:t> Geiger counter to survey work spaces before and after use.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Perform b</a:t>
            </a:r>
            <a:r>
              <a:rPr lang="en-US" sz="2000" dirty="0" smtClean="0"/>
              <a:t>attery test prior to using survey meter.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Survey the areas listed on the “Pre- &amp; Post- Work Survey Checklist” prior to beginning radioactive work.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Complete the checklist indicating positive and negative results as well as remediation action used for decontamination.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Reference the attached photographs for detailed area locations.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Repeat steps 1 - 4 after completion of radioactive work.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003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&amp; Post- Work Surveys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 Work Surface</a:t>
            </a:r>
            <a:endParaRPr lang="en-US" dirty="0"/>
          </a:p>
        </p:txBody>
      </p:sp>
      <p:pic>
        <p:nvPicPr>
          <p:cNvPr id="9" name="Content Placeholder 8" descr="IMG_116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13325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Daily Survey Checklist</a:t>
            </a:r>
            <a:endParaRPr lang="en-US" dirty="0"/>
          </a:p>
        </p:txBody>
      </p:sp>
      <p:sp>
        <p:nvSpPr>
          <p:cNvPr id="11" name="Right Arrow Callout 10"/>
          <p:cNvSpPr/>
          <p:nvPr/>
        </p:nvSpPr>
        <p:spPr>
          <a:xfrm>
            <a:off x="457200" y="4841720"/>
            <a:ext cx="1181862" cy="57787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39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Drawer Fronts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ight Arrow Callout 11"/>
          <p:cNvSpPr/>
          <p:nvPr/>
        </p:nvSpPr>
        <p:spPr>
          <a:xfrm>
            <a:off x="590931" y="3979917"/>
            <a:ext cx="1089363" cy="35029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79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Bench Surface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Down Arrow Callout 13"/>
          <p:cNvSpPr/>
          <p:nvPr/>
        </p:nvSpPr>
        <p:spPr>
          <a:xfrm>
            <a:off x="2760619" y="2584014"/>
            <a:ext cx="914400" cy="74683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Beta Shields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Left Arrow Callout 14"/>
          <p:cNvSpPr/>
          <p:nvPr/>
        </p:nvSpPr>
        <p:spPr>
          <a:xfrm>
            <a:off x="3386830" y="4885815"/>
            <a:ext cx="1048819" cy="551417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Liquid Waste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26" name="Content Placeholder 25" descr="Radioactive Survey Checklist.pdf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88" r="-161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328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&amp; Post- Work Surveys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Bench top Equipment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Sink Basin and Faucet Handles</a:t>
            </a:r>
            <a:endParaRPr lang="en-US" dirty="0"/>
          </a:p>
        </p:txBody>
      </p:sp>
      <p:pic>
        <p:nvPicPr>
          <p:cNvPr id="11" name="Content Placeholder 6" descr="IMG_1165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1" r="11641"/>
          <a:stretch>
            <a:fillRect/>
          </a:stretch>
        </p:blipFill>
        <p:spPr/>
      </p:pic>
      <p:sp>
        <p:nvSpPr>
          <p:cNvPr id="17" name="Down Arrow Callout 16"/>
          <p:cNvSpPr/>
          <p:nvPr/>
        </p:nvSpPr>
        <p:spPr>
          <a:xfrm>
            <a:off x="6671716" y="3844510"/>
            <a:ext cx="914400" cy="595513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Basin and Drain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8" name="Right Arrow Callout 17"/>
          <p:cNvSpPr/>
          <p:nvPr/>
        </p:nvSpPr>
        <p:spPr>
          <a:xfrm>
            <a:off x="4824469" y="4151466"/>
            <a:ext cx="909919" cy="35029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79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Faucet Handles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1" name="Content Placeholder 20" descr="IMG_116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6" r="11656"/>
          <a:stretch>
            <a:fillRect/>
          </a:stretch>
        </p:blipFill>
        <p:spPr/>
      </p:pic>
      <p:sp>
        <p:nvSpPr>
          <p:cNvPr id="22" name="Down Arrow Callout 21"/>
          <p:cNvSpPr/>
          <p:nvPr/>
        </p:nvSpPr>
        <p:spPr>
          <a:xfrm>
            <a:off x="769791" y="2735017"/>
            <a:ext cx="914400" cy="74683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Pipette Tips and Handles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3" name="Down Arrow Callout 22"/>
          <p:cNvSpPr/>
          <p:nvPr/>
        </p:nvSpPr>
        <p:spPr>
          <a:xfrm>
            <a:off x="1783045" y="3228563"/>
            <a:ext cx="914400" cy="595513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Centrifuge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4" name="Down Arrow Callout 23"/>
          <p:cNvSpPr/>
          <p:nvPr/>
        </p:nvSpPr>
        <p:spPr>
          <a:xfrm>
            <a:off x="3103163" y="3165655"/>
            <a:ext cx="914400" cy="74683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Heat Block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5" name="Up Arrow Callout 24"/>
          <p:cNvSpPr/>
          <p:nvPr/>
        </p:nvSpPr>
        <p:spPr>
          <a:xfrm>
            <a:off x="2351010" y="4487033"/>
            <a:ext cx="1128943" cy="846639"/>
          </a:xfrm>
          <a:prstGeom prst="up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Radioactive Tip Waste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6" name="Up Arrow Callout 25"/>
          <p:cNvSpPr/>
          <p:nvPr/>
        </p:nvSpPr>
        <p:spPr>
          <a:xfrm>
            <a:off x="1119719" y="4568765"/>
            <a:ext cx="1128943" cy="846639"/>
          </a:xfrm>
          <a:prstGeom prst="up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Non-Radioactive Tip Waste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6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&amp; Post- Work Surveys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Gel Dryer Area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Interior Gel Dryer</a:t>
            </a:r>
            <a:endParaRPr lang="en-US" dirty="0"/>
          </a:p>
        </p:txBody>
      </p:sp>
      <p:pic>
        <p:nvPicPr>
          <p:cNvPr id="11" name="Content Placeholder 6" descr="IMG_1167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1" r="11641"/>
          <a:stretch>
            <a:fillRect/>
          </a:stretch>
        </p:blipFill>
        <p:spPr/>
      </p:pic>
      <p:pic>
        <p:nvPicPr>
          <p:cNvPr id="12" name="Content Placeholder 7" descr="IMG_1166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13325"/>
          <a:stretch>
            <a:fillRect/>
          </a:stretch>
        </p:blipFill>
        <p:spPr/>
      </p:pic>
      <p:sp>
        <p:nvSpPr>
          <p:cNvPr id="13" name="Down Arrow Callout 12"/>
          <p:cNvSpPr/>
          <p:nvPr/>
        </p:nvSpPr>
        <p:spPr>
          <a:xfrm>
            <a:off x="1950624" y="5159209"/>
            <a:ext cx="845275" cy="398696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Switch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" name="Down Arrow Callout 14"/>
          <p:cNvSpPr/>
          <p:nvPr/>
        </p:nvSpPr>
        <p:spPr>
          <a:xfrm>
            <a:off x="2795899" y="2174875"/>
            <a:ext cx="845275" cy="462054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Control Panel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6" name="Left-Right Arrow Callout 15"/>
          <p:cNvSpPr/>
          <p:nvPr/>
        </p:nvSpPr>
        <p:spPr>
          <a:xfrm>
            <a:off x="5971052" y="4391942"/>
            <a:ext cx="1164224" cy="423319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6755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Mat and Cover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&amp; Post- Work Surveys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Liquid Waste Storage &amp; Handle</a:t>
            </a:r>
            <a:endParaRPr lang="en-US" dirty="0"/>
          </a:p>
        </p:txBody>
      </p:sp>
      <p:pic>
        <p:nvPicPr>
          <p:cNvPr id="7" name="Content Placeholder 6" descr="IMG_1169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5" b="1332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Radioactive Dry Waste &amp; Handle</a:t>
            </a:r>
          </a:p>
        </p:txBody>
      </p:sp>
      <p:sp>
        <p:nvSpPr>
          <p:cNvPr id="12" name="Down Arrow Callout 11"/>
          <p:cNvSpPr/>
          <p:nvPr/>
        </p:nvSpPr>
        <p:spPr>
          <a:xfrm>
            <a:off x="2030002" y="2493027"/>
            <a:ext cx="914400" cy="595513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Handle and Lid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19" name="Content Placeholder 18" descr="IMG_1168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0" b="13340"/>
          <a:stretch>
            <a:fillRect/>
          </a:stretch>
        </p:blipFill>
        <p:spPr/>
      </p:pic>
      <p:sp>
        <p:nvSpPr>
          <p:cNvPr id="16" name="Down Arrow Callout 15"/>
          <p:cNvSpPr/>
          <p:nvPr/>
        </p:nvSpPr>
        <p:spPr>
          <a:xfrm>
            <a:off x="6316459" y="2828155"/>
            <a:ext cx="914400" cy="595513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Handle and Lid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59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Have Questions?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Contact Finkelstein Lab’s Radiation Safety Officer:</a:t>
            </a:r>
          </a:p>
          <a:p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Vanessa Landsteiner</a:t>
            </a:r>
          </a:p>
          <a:p>
            <a:r>
              <a:rPr lang="en-US" sz="2400" dirty="0" smtClean="0">
                <a:solidFill>
                  <a:srgbClr val="000000"/>
                </a:solidFill>
                <a:hlinkClick r:id="rId2"/>
              </a:rPr>
              <a:t>Landsteiner@UTexas.edu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MBB 3.422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980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217</Words>
  <Application>Microsoft Macintosh PowerPoint</Application>
  <PresentationFormat>On-screen Show (4:3)</PresentationFormat>
  <Paragraphs>42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Pre- &amp; Post- Work Surveys</vt:lpstr>
      <vt:lpstr>Pre- &amp; Post- Work Surveys</vt:lpstr>
      <vt:lpstr>Pre- &amp; Post- Work Surveys</vt:lpstr>
      <vt:lpstr>Pre- &amp; Post- Work Surveys</vt:lpstr>
      <vt:lpstr>Pre- &amp; Post- Work Surveys</vt:lpstr>
      <vt:lpstr>Have 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Landsteiner</dc:creator>
  <cp:lastModifiedBy>Vanessa Landsteiner</cp:lastModifiedBy>
  <cp:revision>11</cp:revision>
  <cp:lastPrinted>2013-06-14T17:51:34Z</cp:lastPrinted>
  <dcterms:created xsi:type="dcterms:W3CDTF">2013-06-13T14:09:09Z</dcterms:created>
  <dcterms:modified xsi:type="dcterms:W3CDTF">2013-06-14T17:51:54Z</dcterms:modified>
</cp:coreProperties>
</file>